
<file path=[Content_Types].xml><?xml version="1.0" encoding="utf-8"?>
<Types xmlns="http://schemas.openxmlformats.org/package/2006/content-types">
  <Default Extension="mp4" ContentType="video/unknown"/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35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6858000" type="screen4x3"/>
  <p:notesSz cx="9144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81" d="100"/>
          <a:sy n="81" d="100"/>
        </p:scale>
        <p:origin x="1498" y="43"/>
      </p:cViewPr>
      <p:guideLst>
        <p:guide pos="2182" orient="horz"/>
        <p:guide pos="2975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presProps" Target="presProps.xml" /><Relationship Id="rId39" Type="http://schemas.openxmlformats.org/officeDocument/2006/relationships/tableStyles" Target="tableStyles.xml" /><Relationship Id="rId40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 bwMode="auto"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 bwMode="auto"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3999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1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 bwMode="auto"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274639"/>
            <a:ext cx="1676400" cy="5851525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 bwMode="auto">
          <a:xfrm>
            <a:off x="457200" y="1600200"/>
            <a:ext cx="7467600" cy="4873752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 bwMode="auto"/>
        <p:txBody>
          <a:bodyPr rtlCol="0"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 bwMode="auto"/>
        <p:txBody>
          <a:bodyPr rtlCol="0"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secHead" userDrawn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286000" y="5010149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5" y="1170432"/>
            <a:ext cx="2286000" cy="381000"/>
          </a:xfrm>
        </p:spPr>
        <p:txBody>
          <a:bodyPr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3999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1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 bwMode="auto">
          <a:xfrm>
            <a:off x="457200" y="1600200"/>
            <a:ext cx="3657600" cy="45720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 bwMode="auto">
          <a:xfrm>
            <a:off x="4270248" y="1600200"/>
            <a:ext cx="3657600" cy="45720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 bwMode="auto">
          <a:xfrm>
            <a:off x="457200" y="2362199"/>
            <a:ext cx="3657600" cy="38862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 bwMode="auto">
          <a:xfrm>
            <a:off x="4371975" y="2362199"/>
            <a:ext cx="3657600" cy="3886200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 bwMode="auto"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 bwMode="auto"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 bwMode="auto"/>
        <p:txBody>
          <a:bodyPr rtlCol="0"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Tx" userDrawn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 bwMode="auto"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 bwMode="auto">
          <a:xfrm>
            <a:off x="304800" y="274320"/>
            <a:ext cx="5638800" cy="632764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 bwMode="auto"/>
        <p:txBody>
          <a:bodyPr rtlCol="0"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 bwMode="auto"/>
        <p:txBody>
          <a:bodyPr rtlCol="0"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0" y="0"/>
            <a:ext cx="6172200" cy="6858000"/>
          </a:xfrm>
          <a:prstGeom prst="rect">
            <a:avLst/>
          </a:prstGeo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>
              <a:buFontTx/>
              <a:buNone/>
              <a:defRPr/>
            </a:pPr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 bwMode="auto"/>
        <p:txBody>
          <a:bodyPr rtlCol="0"/>
          <a:lstStyle/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 bwMode="auto"/>
        <p:txBody>
          <a:bodyPr rtlCol="0"/>
          <a:lstStyle/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 bwMode="auto"/>
        <p:txBody>
          <a:bodyPr rtlCol="0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 bwMode="auto"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1BDBD2E-87EB-4496-B877-DF3861B7DA12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 bwMode="auto"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 bwMode="auto"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9499FE7-3D98-4DEA-9A91-636012335522}" type="slidenum">
              <a:rPr lang="en-US"/>
              <a:t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>
        <a:spcBef>
          <a:spcPts val="0"/>
        </a:spcBef>
        <a:buNone/>
        <a:defRPr sz="3000" b="0" cap="small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>
        <a:spcBef>
          <a:spcPts val="600"/>
        </a:spcBef>
        <a:buClr>
          <a:schemeClr val="accent1"/>
        </a:buClr>
        <a:buSzPct val="70000"/>
        <a:buFont typeface="Wingdings"/>
        <a:buChar char="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>
        <a:spcBef>
          <a:spcPts val="0"/>
        </a:spcBef>
        <a:buClr>
          <a:schemeClr val="accent1"/>
        </a:buClr>
        <a:buSzPct val="80000"/>
        <a:buFont typeface="Wingdings 2"/>
        <a:buChar char=""/>
        <a:defRPr sz="21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>
        <a:spcBef>
          <a:spcPts val="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>
        <a:spcBef>
          <a:spcPts val="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>
        <a:spcBef>
          <a:spcPts val="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>
        <a:spcBef>
          <a:spcPts val="0"/>
        </a:spcBef>
        <a:buClr>
          <a:schemeClr val="accent1"/>
        </a:buClr>
        <a:buChar char="•"/>
        <a:defRPr sz="16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>
        <a:spcBef>
          <a:spcPts val="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sz="140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>
        <a:spcBef>
          <a:spcPts val="0"/>
        </a:spcBef>
        <a:buClr>
          <a:schemeClr val="accent2"/>
        </a:buClr>
        <a:buChar char="•"/>
        <a:defRPr sz="1400" cap="small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>
        <a:spcBef>
          <a:spcPts val="0"/>
        </a:spcBef>
        <a:buClr>
          <a:schemeClr val="accent1">
            <a:shade val="75000"/>
          </a:schemeClr>
        </a:buClr>
        <a:buChar char="•"/>
        <a:defRPr sz="14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>
        <a:defRPr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slide" Target="slide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slide" Target="slide2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slide" Target="slide2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slide" Target="slide2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slide" Target="slide2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slide" Target="slide2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slide" Target="slide2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slide" Target="slide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3.xml"/><Relationship Id="rId3" Type="http://schemas.openxmlformats.org/officeDocument/2006/relationships/slide" Target="slide4.xml"/><Relationship Id="rId4" Type="http://schemas.openxmlformats.org/officeDocument/2006/relationships/slide" Target="slide5.xml"/><Relationship Id="rId5" Type="http://schemas.openxmlformats.org/officeDocument/2006/relationships/slide" Target="slide6.xml"/><Relationship Id="rId6" Type="http://schemas.openxmlformats.org/officeDocument/2006/relationships/slide" Target="slide8.xml"/><Relationship Id="rId7" Type="http://schemas.openxmlformats.org/officeDocument/2006/relationships/slide" Target="slide11.xml"/><Relationship Id="rId8" Type="http://schemas.openxmlformats.org/officeDocument/2006/relationships/slide" Target="slide12.xml"/><Relationship Id="rId9" Type="http://schemas.openxmlformats.org/officeDocument/2006/relationships/slide" Target="slide13.xml"/><Relationship Id="rId10" Type="http://schemas.openxmlformats.org/officeDocument/2006/relationships/slide" Target="slide14.xml"/><Relationship Id="rId11" Type="http://schemas.openxmlformats.org/officeDocument/2006/relationships/slide" Target="slide16.xml"/><Relationship Id="rId12" Type="http://schemas.openxmlformats.org/officeDocument/2006/relationships/slide" Target="slide19.xml"/><Relationship Id="rId13" Type="http://schemas.openxmlformats.org/officeDocument/2006/relationships/slide" Target="slide21.xml"/><Relationship Id="rId14" Type="http://schemas.openxmlformats.org/officeDocument/2006/relationships/slide" Target="slide22.xml"/><Relationship Id="rId15" Type="http://schemas.openxmlformats.org/officeDocument/2006/relationships/slide" Target="slide24.xml"/><Relationship Id="rId16" Type="http://schemas.openxmlformats.org/officeDocument/2006/relationships/slide" Target="slide25.xml"/><Relationship Id="rId17" Type="http://schemas.openxmlformats.org/officeDocument/2006/relationships/slide" Target="slide31.xml"/><Relationship Id="rId18" Type="http://schemas.openxmlformats.org/officeDocument/2006/relationships/slide" Target="slide32.xml"/><Relationship Id="rId19" Type="http://schemas.openxmlformats.org/officeDocument/2006/relationships/slide" Target="slide33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slide" Target="slide2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slide" Target="slide2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slide" Target="slide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slide" Target="slide2.xml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slide" Target="slide2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media" Target="../media/media1.mp4"/><Relationship Id="rId4" Type="http://schemas.openxmlformats.org/officeDocument/2006/relationships/video" Target="../media/media1.mp4" 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Relationship Id="rId3" Type="http://schemas.openxmlformats.org/officeDocument/2006/relationships/hyperlink" Target="https://www.djangoproject.com/" TargetMode="External"/><Relationship Id="rId4" Type="http://schemas.openxmlformats.org/officeDocument/2006/relationships/hyperlink" Target="https://dev.mysql.com/doc/" TargetMode="External"/><Relationship Id="rId5" Type="http://schemas.openxmlformats.org/officeDocument/2006/relationships/hyperlink" Target="https://github.com/" TargetMode="External"/><Relationship Id="rId6" Type="http://schemas.openxmlformats.org/officeDocument/2006/relationships/hyperlink" Target="https://stackoverflow.com/" TargetMode="External"/><Relationship Id="rId7" Type="http://schemas.openxmlformats.org/officeDocument/2006/relationships/hyperlink" Target="https://www.quora.com/" TargetMode="External"/><Relationship Id="rId8" Type="http://schemas.openxmlformats.org/officeDocument/2006/relationships/hyperlink" Target="https://docs.microsoft.com/en-us" TargetMode="External"/><Relationship Id="rId9" Type="http://schemas.openxmlformats.org/officeDocument/2006/relationships/hyperlink" Target="https://www.geeksforgeeks.org/" TargetMode="External"/><Relationship Id="rId10" Type="http://schemas.openxmlformats.org/officeDocument/2006/relationships/hyperlink" Target="https://www.khanacademy.org/" TargetMode="External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09600" y="304800"/>
            <a:ext cx="7772400" cy="1829761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4000">
                <a:solidFill>
                  <a:schemeClr val="tx1"/>
                </a:solidFill>
              </a:rPr>
              <a:t>Insurance management system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838200" y="2286000"/>
            <a:ext cx="7772400" cy="1199704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2600"/>
              <a:t>Parul Institute of Computer Applications</a:t>
            </a:r>
            <a:endParaRPr/>
          </a:p>
          <a:p>
            <a:pPr algn="ctr">
              <a:defRPr/>
            </a:pPr>
            <a:r>
              <a:rPr lang="en-US" sz="2800"/>
              <a:t>Semester 6 Project</a:t>
            </a:r>
            <a:endParaRPr/>
          </a:p>
          <a:p>
            <a:pPr algn="ctr">
              <a:defRPr/>
            </a:pPr>
            <a:r>
              <a:rPr lang="en-US" sz="2400"/>
              <a:t>2022-23</a:t>
            </a:r>
            <a:endParaRPr/>
          </a:p>
          <a:p>
            <a:pPr algn="ctr">
              <a:defRPr/>
            </a:pPr>
            <a:r>
              <a:rPr lang="en-US" sz="2600"/>
              <a:t>Team members </a:t>
            </a:r>
            <a:endParaRPr/>
          </a:p>
          <a:p>
            <a:pPr algn="ctr">
              <a:defRPr/>
            </a:pPr>
            <a:r>
              <a:rPr lang="en-US" sz="2600"/>
              <a:t>200510101159 &amp; Aman Kumar Singh</a:t>
            </a:r>
            <a:endParaRPr/>
          </a:p>
          <a:p>
            <a:pPr algn="ctr">
              <a:defRPr/>
            </a:pPr>
            <a:r>
              <a:rPr lang="en-US" sz="2600"/>
              <a:t>200510101164 &amp; Roshani Singh</a:t>
            </a:r>
            <a:endParaRPr/>
          </a:p>
          <a:p>
            <a:pPr algn="ctr">
              <a:defRPr/>
            </a:pPr>
            <a:r>
              <a:rPr lang="en-US" sz="2600"/>
              <a:t>Company Details</a:t>
            </a:r>
            <a:endParaRPr/>
          </a:p>
          <a:p>
            <a:pPr algn="ctr">
              <a:defRPr/>
            </a:pPr>
            <a:r>
              <a:rPr lang="en-US" sz="2600"/>
              <a:t>Phoenixzone Technologies Pvt Ltd</a:t>
            </a:r>
            <a:endParaRPr lang="en-US" sz="2000"/>
          </a:p>
          <a:p>
            <a:pPr algn="ctr">
              <a:defRPr/>
            </a:pPr>
            <a:endParaRPr lang="en-US" sz="2000"/>
          </a:p>
          <a:p>
            <a:pPr algn="ctr">
              <a:defRPr/>
            </a:pPr>
            <a:endParaRPr lang="en-US" sz="2000"/>
          </a:p>
          <a:p>
            <a:pPr algn="l">
              <a:defRPr/>
            </a:pP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Users and their role description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There are two users in this system – Admin and Normal User</a:t>
            </a:r>
            <a:endParaRPr/>
          </a:p>
          <a:p>
            <a:pPr>
              <a:defRPr/>
            </a:pPr>
            <a:r>
              <a:rPr lang="en-US"/>
              <a:t>Admin can manage of the system main modules like managing insurances &amp; the policies and solving the tickets of the users.</a:t>
            </a:r>
            <a:endParaRPr/>
          </a:p>
          <a:p>
            <a:pPr>
              <a:defRPr/>
            </a:pPr>
            <a:r>
              <a:rPr lang="en-US"/>
              <a:t>User can take the benefits by using insurance features and raised tickets if they found any trouble.</a:t>
            </a:r>
            <a:endParaRPr/>
          </a:p>
          <a:p>
            <a:pPr>
              <a:defRPr/>
            </a:pPr>
            <a:endParaRPr lang="en-US"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69953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79021" y="340178"/>
            <a:ext cx="7041728" cy="791709"/>
          </a:xfrm>
        </p:spPr>
        <p:txBody>
          <a:bodyPr/>
          <a:lstStyle/>
          <a:p>
            <a:pPr>
              <a:defRPr/>
            </a:pPr>
            <a:r>
              <a:rPr/>
              <a:t>Time Line Chart</a:t>
            </a:r>
            <a:endParaRPr/>
          </a:p>
        </p:txBody>
      </p:sp>
      <p:graphicFrame>
        <p:nvGraphicFramePr>
          <p:cNvPr id="1523581" name=""/>
          <p:cNvGraphicFramePr>
            <a:graphicFrameLocks xmlns:a="http://schemas.openxmlformats.org/drawingml/2006/main"/>
          </p:cNvGraphicFramePr>
          <p:nvPr/>
        </p:nvGraphicFramePr>
        <p:xfrm>
          <a:off x="1181598" y="1588089"/>
          <a:ext cx="5909944" cy="4661534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1170000"/>
                <a:gridCol w="592759"/>
                <a:gridCol w="626109"/>
                <a:gridCol w="626109"/>
                <a:gridCol w="626109"/>
                <a:gridCol w="626109"/>
                <a:gridCol w="899794"/>
                <a:gridCol w="730249"/>
              </a:tblGrid>
              <a:tr h="534035">
                <a:tc rowSpan="2"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Development phase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 gridSpan="6"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 i="1">
                          <a:solidFill>
                            <a:schemeClr val="tx1"/>
                          </a:solidFill>
                          <a:latin typeface="Times New Roman"/>
                        </a:rPr>
                        <a:t>75 Days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rowSpan="2"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Duration</a:t>
                      </a:r>
                      <a:endParaRPr/>
                    </a:p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N</a:t>
                      </a:r>
                      <a:endParaRPr/>
                    </a:p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(days)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  <a:tr h="404029">
                <a:tc vMerge="1">
                  <a:txBody>
                    <a:bodyPr/>
                    <a:p>
                      <a:pPr marL="0" algn="ctr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0to10 days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11to20</a:t>
                      </a:r>
                      <a:endParaRPr/>
                    </a:p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days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21to30 days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31to40 days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41to50 days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51to75</a:t>
                      </a:r>
                      <a:endParaRPr/>
                    </a:p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days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 vMerge="1"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Requirement</a:t>
                      </a:r>
                      <a:endParaRPr/>
                    </a:p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Gathering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07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Analysis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09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  <a:tr h="365760"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Design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10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Development Phase 1 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13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Development Phase 2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13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Development Phase 3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13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  <a:tr h="640080"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Documentation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/>
                    </a:p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FF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>
                          <a:solidFill>
                            <a:schemeClr val="tx1"/>
                          </a:solidFill>
                          <a:latin typeface="Times New Roman"/>
                        </a:rPr>
                        <a:t>10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  <a:tr h="457200"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Total time</a:t>
                      </a:r>
                      <a:endParaRPr/>
                    </a:p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(Days)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 gridSpan="6">
                  <a:txBody>
                    <a:bodyPr/>
                    <a:p>
                      <a:pPr marL="0" algn="just">
                        <a:defRPr/>
                      </a:pP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 hMerge="1">
                  <a:txBody>
                    <a:bodyPr/>
                    <a:p>
                      <a:endParaRPr/>
                    </a:p>
                  </a:txBody>
                </a:tc>
                <a:tc>
                  <a:txBody>
                    <a:bodyPr/>
                    <a:p>
                      <a:pPr marL="0" algn="ctr">
                        <a:defRPr/>
                      </a:pPr>
                      <a:r>
                        <a:rPr sz="1200" b="1">
                          <a:solidFill>
                            <a:schemeClr val="tx1"/>
                          </a:solidFill>
                          <a:latin typeface="Times New Roman"/>
                        </a:rPr>
                        <a:t>75</a:t>
                      </a:r>
                      <a:endParaRPr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vert="horz"/>
                </a:tc>
              </a:tr>
            </a:tbl>
          </a:graphicData>
        </a:graphic>
      </p:graphicFrame>
      <p:sp>
        <p:nvSpPr>
          <p:cNvPr id="653100442" name=""/>
          <p:cNvSpPr/>
          <p:nvPr/>
        </p:nvSpPr>
        <p:spPr bwMode="auto">
          <a:xfrm>
            <a:off x="3210196" y="3137535"/>
            <a:ext cx="666748" cy="291465"/>
          </a:xfrm>
          <a:prstGeom prst="rect">
            <a:avLst/>
          </a:prstGeom>
          <a:solidFill>
            <a:schemeClr val="accent2">
              <a:lumMod val="100000"/>
              <a:lumOff val="0"/>
            </a:schemeClr>
          </a:solidFill>
          <a:ln w="38100">
            <a:solidFill>
              <a:schemeClr val="lt1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8398" dir="3806097" algn="ctr" rotWithShape="0">
              <a:schemeClr val="accent2">
                <a:lumMod val="50000"/>
                <a:lumOff val="0"/>
                <a:alpha val="50000"/>
              </a:schemeClr>
            </a:outerShdw>
          </a:effectLst>
        </p:spPr>
      </p:sp>
      <p:sp>
        <p:nvSpPr>
          <p:cNvPr id="459769734" name=""/>
          <p:cNvSpPr/>
          <p:nvPr/>
        </p:nvSpPr>
        <p:spPr bwMode="auto">
          <a:xfrm>
            <a:off x="2490107" y="2666999"/>
            <a:ext cx="1053463" cy="287019"/>
          </a:xfrm>
          <a:prstGeom prst="rect">
            <a:avLst/>
          </a:prstGeom>
          <a:solidFill>
            <a:schemeClr val="accent3">
              <a:lumMod val="100000"/>
              <a:lumOff val="0"/>
            </a:schemeClr>
          </a:solidFill>
          <a:ln w="38100">
            <a:solidFill>
              <a:schemeClr val="lt1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8398" dir="3806097" algn="ctr" rotWithShape="0">
              <a:schemeClr val="accent3">
                <a:lumMod val="50000"/>
                <a:lumOff val="0"/>
                <a:alpha val="50000"/>
              </a:schemeClr>
            </a:outerShdw>
          </a:effectLst>
        </p:spPr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843282741" name=""/>
          <p:cNvSpPr/>
          <p:nvPr/>
        </p:nvSpPr>
        <p:spPr bwMode="auto">
          <a:xfrm>
            <a:off x="5089071" y="4789713"/>
            <a:ext cx="761364" cy="28193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 w="38100">
            <a:solidFill>
              <a:schemeClr val="lt1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8398" dir="3806097" algn="ctr" rotWithShape="0">
              <a:schemeClr val="accent5">
                <a:lumMod val="50000"/>
                <a:lumOff val="0"/>
                <a:alpha val="50000"/>
              </a:schemeClr>
            </a:outerShdw>
          </a:effectLst>
        </p:spPr>
      </p:sp>
      <p:sp>
        <p:nvSpPr>
          <p:cNvPr id="1379104546" name=""/>
          <p:cNvSpPr/>
          <p:nvPr/>
        </p:nvSpPr>
        <p:spPr bwMode="auto">
          <a:xfrm>
            <a:off x="4327707" y="3918857"/>
            <a:ext cx="761364" cy="331470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 w="38100">
            <a:solidFill>
              <a:schemeClr val="lt1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8398" dir="3806097" algn="ctr" rotWithShape="0">
              <a:schemeClr val="accent5">
                <a:lumMod val="50000"/>
                <a:lumOff val="0"/>
                <a:alpha val="50000"/>
              </a:schemeClr>
            </a:outerShdw>
          </a:effectLst>
        </p:spPr>
      </p:sp>
      <p:sp>
        <p:nvSpPr>
          <p:cNvPr id="1079870022" name=""/>
          <p:cNvSpPr/>
          <p:nvPr/>
        </p:nvSpPr>
        <p:spPr bwMode="auto">
          <a:xfrm>
            <a:off x="4572000" y="4354285"/>
            <a:ext cx="821687" cy="344169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 w="38100">
            <a:solidFill>
              <a:schemeClr val="lt1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8398" dir="3806097" algn="ctr" rotWithShape="0">
              <a:schemeClr val="accent5">
                <a:lumMod val="50000"/>
                <a:lumOff val="0"/>
                <a:alpha val="50000"/>
              </a:schemeClr>
            </a:outerShdw>
          </a:effectLst>
        </p:spPr>
      </p:sp>
      <p:sp>
        <p:nvSpPr>
          <p:cNvPr id="834411288" name=""/>
          <p:cNvSpPr/>
          <p:nvPr/>
        </p:nvSpPr>
        <p:spPr bwMode="auto">
          <a:xfrm>
            <a:off x="3780155" y="3429000"/>
            <a:ext cx="821687" cy="34543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 w="38100">
            <a:solidFill>
              <a:schemeClr val="lt1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8398" dir="3806097" algn="ctr" rotWithShape="0">
              <a:schemeClr val="accent5">
                <a:lumMod val="50000"/>
                <a:lumOff val="0"/>
                <a:alpha val="50000"/>
              </a:schemeClr>
            </a:outerShdw>
          </a:effectLst>
        </p:spPr>
      </p:sp>
      <p:sp>
        <p:nvSpPr>
          <p:cNvPr id="2041198074" name=""/>
          <p:cNvSpPr/>
          <p:nvPr/>
        </p:nvSpPr>
        <p:spPr bwMode="auto">
          <a:xfrm>
            <a:off x="5578928" y="5361213"/>
            <a:ext cx="769618" cy="327024"/>
          </a:xfrm>
          <a:prstGeom prst="rect">
            <a:avLst/>
          </a:prstGeom>
          <a:solidFill>
            <a:schemeClr val="dk1">
              <a:lumMod val="100000"/>
              <a:lumOff val="0"/>
            </a:schemeClr>
          </a:solidFill>
          <a:ln w="38100">
            <a:solidFill>
              <a:schemeClr val="lt1">
                <a:lumMod val="95000"/>
                <a:lumOff val="0"/>
              </a:schemeClr>
            </a:solidFill>
            <a:miter lim="800000"/>
            <a:headEnd/>
            <a:tailEnd/>
          </a:ln>
          <a:effectLst>
            <a:outerShdw dist="28398" dir="3806097" algn="ctr" rotWithShape="0">
              <a:schemeClr val="lt1">
                <a:lumMod val="50000"/>
                <a:lumOff val="0"/>
                <a:alpha val="50000"/>
              </a:schemeClr>
            </a:outerShdw>
          </a:effectLst>
        </p:spPr>
      </p:sp>
      <p:sp>
        <p:nvSpPr>
          <p:cNvPr id="1287623016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383363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79021" y="340178"/>
            <a:ext cx="7041728" cy="791709"/>
          </a:xfrm>
        </p:spPr>
        <p:txBody>
          <a:bodyPr/>
          <a:lstStyle/>
          <a:p>
            <a:pPr>
              <a:defRPr/>
            </a:pPr>
            <a:r>
              <a:rPr/>
              <a:t>Flow chart diagram</a:t>
            </a:r>
            <a:endParaRPr/>
          </a:p>
        </p:txBody>
      </p:sp>
      <p:pic>
        <p:nvPicPr>
          <p:cNvPr id="156136955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956581" y="1279071"/>
            <a:ext cx="6886607" cy="5413107"/>
          </a:xfrm>
          <a:prstGeom prst="rect">
            <a:avLst/>
          </a:prstGeom>
        </p:spPr>
      </p:pic>
      <p:sp>
        <p:nvSpPr>
          <p:cNvPr id="562419877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063647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79021" y="340177"/>
            <a:ext cx="7041727" cy="791707"/>
          </a:xfrm>
        </p:spPr>
        <p:txBody>
          <a:bodyPr/>
          <a:lstStyle/>
          <a:p>
            <a:pPr>
              <a:defRPr/>
            </a:pPr>
            <a:r>
              <a:rPr/>
              <a:t>Data flow diagram (Level-0)</a:t>
            </a:r>
            <a:endParaRPr/>
          </a:p>
        </p:txBody>
      </p:sp>
      <p:pic>
        <p:nvPicPr>
          <p:cNvPr id="164726091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734784" y="2122713"/>
            <a:ext cx="7671718" cy="2122713"/>
          </a:xfrm>
          <a:prstGeom prst="rect">
            <a:avLst/>
          </a:prstGeom>
        </p:spPr>
      </p:pic>
      <p:sp>
        <p:nvSpPr>
          <p:cNvPr id="1649611983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74336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79021" y="163285"/>
            <a:ext cx="7041728" cy="791709"/>
          </a:xfrm>
        </p:spPr>
        <p:txBody>
          <a:bodyPr/>
          <a:lstStyle/>
          <a:p>
            <a:pPr>
              <a:defRPr/>
            </a:pPr>
            <a:r>
              <a:rPr/>
              <a:t>Data flow diagram (Level-1)</a:t>
            </a:r>
            <a:endParaRPr/>
          </a:p>
        </p:txBody>
      </p:sp>
      <p:pic>
        <p:nvPicPr>
          <p:cNvPr id="119953441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1119867" y="1360713"/>
            <a:ext cx="6560034" cy="5291630"/>
          </a:xfrm>
          <a:prstGeom prst="rect">
            <a:avLst/>
          </a:prstGeom>
        </p:spPr>
      </p:pic>
      <p:sp>
        <p:nvSpPr>
          <p:cNvPr id="40971526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165423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10985" y="94002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Data flow diagram (Level-1)</a:t>
            </a:r>
            <a:endParaRPr/>
          </a:p>
        </p:txBody>
      </p:sp>
      <p:pic>
        <p:nvPicPr>
          <p:cNvPr id="196110804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1537606" y="764494"/>
            <a:ext cx="5731509" cy="6016187"/>
          </a:xfrm>
          <a:prstGeom prst="rect">
            <a:avLst/>
          </a:prstGeom>
        </p:spPr>
      </p:pic>
      <p:sp>
        <p:nvSpPr>
          <p:cNvPr id="138764884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080920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10984" y="94000"/>
            <a:ext cx="7041727" cy="573993"/>
          </a:xfrm>
        </p:spPr>
        <p:txBody>
          <a:bodyPr/>
          <a:lstStyle/>
          <a:p>
            <a:pPr>
              <a:defRPr/>
            </a:pPr>
            <a:r>
              <a:rPr/>
              <a:t>Data flow diagram (Level-2)</a:t>
            </a:r>
            <a:endParaRPr/>
          </a:p>
        </p:txBody>
      </p:sp>
      <p:pic>
        <p:nvPicPr>
          <p:cNvPr id="215585587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380999" y="1360713"/>
            <a:ext cx="8190546" cy="4449535"/>
          </a:xfrm>
          <a:prstGeom prst="rect">
            <a:avLst/>
          </a:prstGeom>
        </p:spPr>
      </p:pic>
      <p:sp>
        <p:nvSpPr>
          <p:cNvPr id="990968181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876943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10984" y="94000"/>
            <a:ext cx="7041727" cy="573993"/>
          </a:xfrm>
        </p:spPr>
        <p:txBody>
          <a:bodyPr/>
          <a:lstStyle/>
          <a:p>
            <a:pPr>
              <a:defRPr/>
            </a:pPr>
            <a:r>
              <a:rPr/>
              <a:t>Data flow diagram (Level-2)</a:t>
            </a:r>
            <a:endParaRPr/>
          </a:p>
        </p:txBody>
      </p:sp>
      <p:pic>
        <p:nvPicPr>
          <p:cNvPr id="1362748800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462642" y="1196748"/>
            <a:ext cx="8165499" cy="4435928"/>
          </a:xfrm>
          <a:prstGeom prst="rect">
            <a:avLst/>
          </a:prstGeom>
        </p:spPr>
      </p:pic>
      <p:sp>
        <p:nvSpPr>
          <p:cNvPr id="290423935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155155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10984" y="94000"/>
            <a:ext cx="7041727" cy="573993"/>
          </a:xfrm>
        </p:spPr>
        <p:txBody>
          <a:bodyPr/>
          <a:lstStyle/>
          <a:p>
            <a:pPr>
              <a:defRPr/>
            </a:pPr>
            <a:r>
              <a:rPr/>
              <a:t>Data flow diagram (Level-2)</a:t>
            </a:r>
            <a:endParaRPr/>
          </a:p>
        </p:txBody>
      </p:sp>
      <p:pic>
        <p:nvPicPr>
          <p:cNvPr id="26334134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489857" y="1333499"/>
            <a:ext cx="8015213" cy="4354285"/>
          </a:xfrm>
          <a:prstGeom prst="rect">
            <a:avLst/>
          </a:prstGeom>
        </p:spPr>
      </p:pic>
      <p:sp>
        <p:nvSpPr>
          <p:cNvPr id="933194390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66717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10985" y="94002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Use case Diagram</a:t>
            </a:r>
            <a:endParaRPr/>
          </a:p>
        </p:txBody>
      </p:sp>
      <p:pic>
        <p:nvPicPr>
          <p:cNvPr id="1282251482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1090027" y="872104"/>
            <a:ext cx="6817114" cy="5727359"/>
          </a:xfrm>
          <a:prstGeom prst="rect">
            <a:avLst/>
          </a:prstGeom>
        </p:spPr>
      </p:pic>
      <p:sp>
        <p:nvSpPr>
          <p:cNvPr id="1849647017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28596" y="0"/>
            <a:ext cx="7467600" cy="928670"/>
          </a:xfrm>
        </p:spPr>
        <p:txBody>
          <a:bodyPr/>
          <a:lstStyle/>
          <a:p>
            <a:pPr>
              <a:defRPr/>
            </a:pPr>
            <a:r>
              <a:rPr lang="en-US"/>
              <a:t>INDEX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 bwMode="auto">
          <a:xfrm flipH="0" flipV="0">
            <a:off x="285719" y="928669"/>
            <a:ext cx="8429683" cy="5595494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buFont typeface="Wingdings"/>
              <a:buChar char="Ø"/>
              <a:defRPr/>
            </a:pPr>
            <a:r>
              <a:rPr lang="en-US" u="sng">
                <a:hlinkClick r:id="rId2" action="ppaction://hlinksldjump" tooltip="ppaction://hlinksldjumpslide2"/>
              </a:rPr>
              <a:t>Abstract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hlinkClick r:id="rId3" action="ppaction://hlinksldjump" tooltip="ppaction://hlinksldjumpslide3"/>
              </a:rPr>
              <a:t>Comparison of New System with Existing System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hlinkClick r:id="rId4" action="ppaction://hlinksldjump" tooltip="Slide 5"/>
              </a:rPr>
              <a:t>Technology and HW, SW Requirement Specification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hlinkClick r:id="rId5" action="ppaction://hlinksldjump" tooltip="ppaction://hlinksldjumpslide5"/>
              </a:rPr>
              <a:t>Modules and its short description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hlinkClick r:id="rId6" action="ppaction://hlinksldjump" tooltip="ppaction://hlinksldjumpslide7"/>
              </a:rPr>
              <a:t>Users and their role description</a:t>
            </a:r>
            <a:endParaRPr/>
          </a:p>
          <a:p>
            <a:pPr>
              <a:buFont typeface="Wingdings"/>
              <a:buChar char="Ø"/>
              <a:defRPr/>
            </a:pPr>
            <a:r>
              <a:rPr lang="en-US" u="sng">
                <a:hlinkClick r:id="rId7" action="ppaction://hlinksldjump" tooltip="Time Line Chart"/>
              </a:rPr>
              <a:t>Time Line Chart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hlinkClick r:id="rId8" action="ppaction://hlinksldjump" tooltip="Flow Chart Diagram"/>
              </a:rPr>
              <a:t>Flow Chart Diagram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solidFill>
                  <a:schemeClr val="hlink"/>
                </a:solidFill>
                <a:hlinkClick r:id="rId9" action="ppaction://hlinksldjump" tooltip="Data Flow Diagram (Level-0)"/>
              </a:rPr>
              <a:t>Data Flow Diagram (Level-0</a:t>
            </a:r>
            <a:r>
              <a:rPr lang="en-US" u="sng">
                <a:hlinkClick r:id="rId10" action="ppaction://hlinksldjump" tooltip="DATA FLOW DIAGRAM (LEVEL-1)"/>
              </a:rPr>
              <a:t>, 1</a:t>
            </a:r>
            <a:r>
              <a:rPr lang="en-US" u="sng">
                <a:hlinkClick r:id="rId11" action="ppaction://hlinksldjump" tooltip="DATA FLOW DIAGRAM (LEVEL-2)"/>
              </a:rPr>
              <a:t>,2)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hlinkClick r:id="rId12" action="ppaction://hlinksldjump" tooltip="Use Case"/>
              </a:rPr>
              <a:t>Use Case,</a:t>
            </a:r>
            <a:r>
              <a:rPr lang="en-US"/>
              <a:t> </a:t>
            </a:r>
            <a:r>
              <a:rPr lang="en-US" u="sng">
                <a:hlinkClick r:id="rId13" action="ppaction://hlinksldjump" tooltip="Class Diagram"/>
              </a:rPr>
              <a:t>Class,</a:t>
            </a:r>
            <a:r>
              <a:rPr lang="en-US"/>
              <a:t> </a:t>
            </a:r>
            <a:r>
              <a:rPr lang="en-US" u="sng">
                <a:hlinkClick r:id="rId14" action="ppaction://hlinksldjump" tooltip="Activity Diagram"/>
              </a:rPr>
              <a:t>Activity,</a:t>
            </a:r>
            <a:r>
              <a:rPr lang="en-US"/>
              <a:t> </a:t>
            </a:r>
            <a:r>
              <a:rPr lang="en-US" u="sng">
                <a:hlinkClick r:id="rId15" action="ppaction://hlinksldjump" tooltip="ER Diagram"/>
              </a:rPr>
              <a:t>ER Diagram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hlinkClick r:id="rId16" action="ppaction://hlinksldjump" tooltip="Data Dictionary"/>
              </a:rPr>
              <a:t>Data Dictionary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solidFill>
                  <a:schemeClr val="hlink"/>
                </a:solidFill>
                <a:hlinkClick r:id="rId17" action="ppaction://hlinksldjump" tooltip="Limitations"/>
              </a:rPr>
              <a:t>Limitations</a:t>
            </a:r>
            <a:endParaRPr/>
          </a:p>
          <a:p>
            <a:pPr>
              <a:buFont typeface="Wingdings"/>
              <a:buChar char="Ø"/>
              <a:defRPr/>
            </a:pPr>
            <a:r>
              <a:rPr lang="en-US" u="sng">
                <a:hlinkClick r:id="rId18" action="ppaction://hlinksldjump" tooltip="Future Enhancement"/>
              </a:rPr>
              <a:t>Future Enhancement</a:t>
            </a:r>
            <a:endParaRPr lang="en-US"/>
          </a:p>
          <a:p>
            <a:pPr>
              <a:buFont typeface="Wingdings"/>
              <a:buChar char="Ø"/>
              <a:defRPr/>
            </a:pPr>
            <a:r>
              <a:rPr lang="en-US" u="sng">
                <a:solidFill>
                  <a:schemeClr val="hlink"/>
                </a:solidFill>
                <a:hlinkClick r:id="rId19" action="ppaction://hlinksldjump" tooltip="ppaction://hlinksldjumpslide33"/>
              </a:rPr>
              <a:t>References &amp; Bibliography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57405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10985" y="94002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Use case</a:t>
            </a:r>
            <a:r>
              <a:rPr/>
              <a:t> diagram</a:t>
            </a:r>
            <a:endParaRPr/>
          </a:p>
        </p:txBody>
      </p:sp>
      <p:pic>
        <p:nvPicPr>
          <p:cNvPr id="107262355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639143" y="1074963"/>
            <a:ext cx="7385412" cy="5034642"/>
          </a:xfrm>
          <a:prstGeom prst="rect">
            <a:avLst/>
          </a:prstGeom>
        </p:spPr>
      </p:pic>
      <p:sp>
        <p:nvSpPr>
          <p:cNvPr id="1561288645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710111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10985" y="94002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Class diagram</a:t>
            </a:r>
            <a:endParaRPr/>
          </a:p>
        </p:txBody>
      </p:sp>
      <p:pic>
        <p:nvPicPr>
          <p:cNvPr id="1447205633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380999" y="1156606"/>
            <a:ext cx="8108636" cy="3959678"/>
          </a:xfrm>
          <a:prstGeom prst="rect">
            <a:avLst/>
          </a:prstGeom>
        </p:spPr>
      </p:pic>
      <p:sp>
        <p:nvSpPr>
          <p:cNvPr id="2081444688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664537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10985" y="39573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Activity Diagram</a:t>
            </a:r>
            <a:endParaRPr/>
          </a:p>
        </p:txBody>
      </p:sp>
      <p:pic>
        <p:nvPicPr>
          <p:cNvPr id="1154011276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2121204" y="613568"/>
            <a:ext cx="5573791" cy="6109606"/>
          </a:xfrm>
          <a:prstGeom prst="rect">
            <a:avLst/>
          </a:prstGeom>
        </p:spPr>
      </p:pic>
      <p:sp>
        <p:nvSpPr>
          <p:cNvPr id="282289735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933520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10985" y="39573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Activity Diagram</a:t>
            </a:r>
            <a:endParaRPr/>
          </a:p>
        </p:txBody>
      </p:sp>
      <p:pic>
        <p:nvPicPr>
          <p:cNvPr id="83998343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1183645" y="1020535"/>
            <a:ext cx="6296409" cy="5459985"/>
          </a:xfrm>
          <a:prstGeom prst="rect">
            <a:avLst/>
          </a:prstGeom>
        </p:spPr>
      </p:pic>
      <p:sp>
        <p:nvSpPr>
          <p:cNvPr id="1099887837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226891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937176" y="326571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ER Diagram</a:t>
            </a:r>
            <a:endParaRPr/>
          </a:p>
        </p:txBody>
      </p:sp>
      <p:pic>
        <p:nvPicPr>
          <p:cNvPr id="181766492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503463" y="1319892"/>
            <a:ext cx="7909152" cy="4218213"/>
          </a:xfrm>
          <a:prstGeom prst="rect">
            <a:avLst/>
          </a:prstGeom>
        </p:spPr>
      </p:pic>
      <p:sp>
        <p:nvSpPr>
          <p:cNvPr id="1199690599" name="Action Button: Home 3">
            <a:hlinkClick r:id="rId3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628761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937176" y="326571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Data dictionary</a:t>
            </a:r>
            <a:endParaRPr/>
          </a:p>
        </p:txBody>
      </p:sp>
      <p:graphicFrame>
        <p:nvGraphicFramePr>
          <p:cNvPr id="1999498965" name=""/>
          <p:cNvGraphicFramePr>
            <a:graphicFrameLocks xmlns:a="http://schemas.openxmlformats.org/drawingml/2006/main"/>
          </p:cNvGraphicFramePr>
          <p:nvPr/>
        </p:nvGraphicFramePr>
        <p:xfrm>
          <a:off x="719461" y="1960335"/>
          <a:ext cx="7487037" cy="3147059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750935"/>
                <a:gridCol w="1017636"/>
                <a:gridCol w="1155455"/>
                <a:gridCol w="855971"/>
                <a:gridCol w="1442276"/>
                <a:gridCol w="964742"/>
                <a:gridCol w="1287317"/>
              </a:tblGrid>
              <a:tr h="66408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Sr. No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Example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1248059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Username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Unique id of username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amankrs21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1222219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Password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Password for unique id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*******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130930146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89079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937176" y="326571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Data dictionary</a:t>
            </a:r>
            <a:endParaRPr/>
          </a:p>
        </p:txBody>
      </p:sp>
      <p:graphicFrame>
        <p:nvGraphicFramePr>
          <p:cNvPr id="1009984205" name=""/>
          <p:cNvGraphicFramePr>
            <a:graphicFrameLocks xmlns:a="http://schemas.openxmlformats.org/drawingml/2006/main"/>
          </p:cNvGraphicFramePr>
          <p:nvPr/>
        </p:nvGraphicFramePr>
        <p:xfrm>
          <a:off x="355177" y="1156394"/>
          <a:ext cx="8191499" cy="5470240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785950"/>
                <a:gridCol w="1129804"/>
                <a:gridCol w="921035"/>
                <a:gridCol w="982438"/>
                <a:gridCol w="1903474"/>
                <a:gridCol w="1043840"/>
                <a:gridCol w="1412255"/>
              </a:tblGrid>
              <a:tr h="60381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Sr. No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Example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27306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Username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Username  of  customer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23252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0381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Full Name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Name  of the User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Aman Singh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8085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3.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Contact No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Contact Number of the User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7079818064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0381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4.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Address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50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Full Address of the  user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Waghodia 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0381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5.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City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Current city of the user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Vaodara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0381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6.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State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Current state of the user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Gujarat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8085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7.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Country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Current country of the user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India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6079332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937176" y="326571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Data dictionary</a:t>
            </a:r>
            <a:endParaRPr/>
          </a:p>
        </p:txBody>
      </p:sp>
      <p:graphicFrame>
        <p:nvGraphicFramePr>
          <p:cNvPr id="1877510405" name=""/>
          <p:cNvGraphicFramePr>
            <a:graphicFrameLocks xmlns:a="http://schemas.openxmlformats.org/drawingml/2006/main"/>
          </p:cNvGraphicFramePr>
          <p:nvPr/>
        </p:nvGraphicFramePr>
        <p:xfrm>
          <a:off x="749784" y="1410969"/>
          <a:ext cx="6306206" cy="1346088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757328"/>
                <a:gridCol w="1038212"/>
                <a:gridCol w="1171103"/>
                <a:gridCol w="585174"/>
                <a:gridCol w="1741177"/>
                <a:gridCol w="978562"/>
                <a:gridCol w="1308525"/>
              </a:tblGrid>
              <a:tr h="683453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Sr. No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Example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710047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Admin Name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Name of the Admin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Admin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97066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Admin Username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Username of Admin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admin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8345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3.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password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Password of the user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******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97066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4.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regdate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  and time of admin register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12-12-2022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1499534822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221915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937176" y="326571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Data dictionary</a:t>
            </a:r>
            <a:endParaRPr/>
          </a:p>
        </p:txBody>
      </p:sp>
      <p:graphicFrame>
        <p:nvGraphicFramePr>
          <p:cNvPr id="558381177" name=""/>
          <p:cNvGraphicFramePr>
            <a:graphicFrameLocks xmlns:a="http://schemas.openxmlformats.org/drawingml/2006/main"/>
          </p:cNvGraphicFramePr>
          <p:nvPr/>
        </p:nvGraphicFramePr>
        <p:xfrm>
          <a:off x="600107" y="887866"/>
          <a:ext cx="6306206" cy="1884522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662151"/>
                <a:gridCol w="1136694"/>
                <a:gridCol w="971156"/>
                <a:gridCol w="540757"/>
                <a:gridCol w="2094450"/>
                <a:gridCol w="1303809"/>
                <a:gridCol w="1129600"/>
              </a:tblGrid>
              <a:tr h="71004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Sr. No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Example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76401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userid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ID of user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amankrs21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710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policyid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ID of Policy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RD7529BYT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710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3.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policynumber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varhcar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Policy Number 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8784782647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1002777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4.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applydate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Apply Date Time  of insurane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12-12-2022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710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5.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policystatus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Status of the Policy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True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7100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7.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updatedate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Update date time of policy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12-12-2022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530419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937176" y="326571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Data dictionary</a:t>
            </a:r>
            <a:endParaRPr/>
          </a:p>
        </p:txBody>
      </p:sp>
      <p:graphicFrame>
        <p:nvGraphicFramePr>
          <p:cNvPr id="637277198" name=""/>
          <p:cNvGraphicFramePr>
            <a:graphicFrameLocks xmlns:a="http://schemas.openxmlformats.org/drawingml/2006/main"/>
          </p:cNvGraphicFramePr>
          <p:nvPr/>
        </p:nvGraphicFramePr>
        <p:xfrm>
          <a:off x="423214" y="1701799"/>
          <a:ext cx="7973785" cy="3658506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720851"/>
                <a:gridCol w="1164940"/>
                <a:gridCol w="858835"/>
                <a:gridCol w="669305"/>
                <a:gridCol w="2145107"/>
                <a:gridCol w="1027748"/>
                <a:gridCol w="1374296"/>
              </a:tblGrid>
              <a:tr h="896220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Sr. No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Example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95714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id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ID of the category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8962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categoryname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Name  of the category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Health Insurance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8962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3.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Categorydate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  of category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12-12-2022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1572606373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Abstract 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This website is an online micro  insurance analysis and information management system that provides easy access of information regarding the people and resources of  insurance. This site is not a static site but with wonderful dynamic facilities like search tools for insurance awareness article, guidelines, illustrations through images for visitors. This site  also provides several dynamic features.</a:t>
            </a:r>
            <a:endParaRPr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823097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937176" y="326571"/>
            <a:ext cx="7041728" cy="573994"/>
          </a:xfrm>
        </p:spPr>
        <p:txBody>
          <a:bodyPr/>
          <a:lstStyle/>
          <a:p>
            <a:pPr>
              <a:defRPr/>
            </a:pPr>
            <a:r>
              <a:rPr/>
              <a:t>Data dictionary</a:t>
            </a:r>
            <a:endParaRPr/>
          </a:p>
        </p:txBody>
      </p:sp>
      <p:graphicFrame>
        <p:nvGraphicFramePr>
          <p:cNvPr id="1374542658" name=""/>
          <p:cNvGraphicFramePr>
            <a:graphicFrameLocks xmlns:a="http://schemas.openxmlformats.org/drawingml/2006/main"/>
          </p:cNvGraphicFramePr>
          <p:nvPr/>
        </p:nvGraphicFramePr>
        <p:xfrm>
          <a:off x="450428" y="1487999"/>
          <a:ext cx="6306206" cy="1615305"/>
        </p:xfrm>
        <a:graphic>
          <a:graphicData uri="http://schemas.openxmlformats.org/drawingml/2006/table">
            <a:tbl>
              <a:tblPr firstRow="1" firstCol="1" lastRow="0" lastCol="0" bandRow="1" bandCol="0">
                <a:tableStyleId>{5C22544A-7EE6-4342-B048-85BDC9FD1C3A}</a:tableStyleId>
              </a:tblPr>
              <a:tblGrid>
                <a:gridCol w="814427"/>
                <a:gridCol w="1116488"/>
                <a:gridCol w="920798"/>
                <a:gridCol w="600873"/>
                <a:gridCol w="2239473"/>
                <a:gridCol w="1052341"/>
                <a:gridCol w="1407181"/>
              </a:tblGrid>
              <a:tr h="697411"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Sr. No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Size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b="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Example</a:t>
                      </a:r>
                      <a:endParaRPr b="1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739943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id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ID of Sub-Category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Primary Key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9741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categoryid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5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Id of the category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Foreign Key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9741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3.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subcatname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varchar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Name of Subcategories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9741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3.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createdate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 of Creation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12-12-2022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  <a:tr h="697411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4.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updatedate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Date of Updation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</a:rPr>
                        <a:t>12-12-2022</a:t>
                      </a:r>
                      <a:endParaRPr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vert="horz" anchor="ctr"/>
                </a:tc>
              </a:tr>
            </a:tbl>
          </a:graphicData>
        </a:graphic>
      </p:graphicFrame>
      <p:sp>
        <p:nvSpPr>
          <p:cNvPr id="804142462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Limitations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This System still having some bugs which needs to be resolved. This bugs also cause some security issues which make this system vulnerable.</a:t>
            </a:r>
            <a:endParaRPr/>
          </a:p>
          <a:p>
            <a:pPr>
              <a:defRPr/>
            </a:pPr>
            <a:r>
              <a:rPr lang="en-US"/>
              <a:t>UI of this system should be more improved, which we will do in the future enhancement.</a:t>
            </a:r>
            <a:endParaRPr/>
          </a:p>
          <a:p>
            <a:pPr>
              <a:defRPr/>
            </a:pPr>
            <a:r>
              <a:rPr lang="en-US"/>
              <a:t>The System is not capable of supporting multiple users at a time, it requires a good server hosting.</a:t>
            </a:r>
            <a:endParaRPr/>
          </a:p>
          <a:p>
            <a:pPr>
              <a:defRPr/>
            </a:pPr>
            <a:r>
              <a:rPr lang="en-US"/>
              <a:t>Thus this system is online, so users should have a good internet connection to use this system.</a:t>
            </a:r>
            <a:endParaRPr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Future Enhancement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 bwMode="auto">
          <a:xfrm>
            <a:off x="457199" y="1890312"/>
            <a:ext cx="7467599" cy="4166979"/>
          </a:xfrm>
        </p:spPr>
        <p:txBody>
          <a:bodyPr/>
          <a:lstStyle/>
          <a:p>
            <a:pPr marL="274320" indent="-274320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r>
              <a:rPr lang="en-US" sz="2400" b="1" i="0" u="none" strike="noStrike" cap="none" spc="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</a:rPr>
              <a:t>We will always try to fix bug time to time.</a:t>
            </a:r>
            <a:endParaRPr sz="2400" b="0" strike="noStrike" spc="0"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r>
              <a:rPr lang="en-US" sz="2400" b="1" i="0" u="none" strike="noStrike" cap="none" spc="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</a:rPr>
              <a:t>We will also try make this system as much easy as can for users.</a:t>
            </a:r>
            <a:endParaRPr sz="2400" b="0" strike="noStrike" spc="0"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r>
              <a:rPr lang="en-US" sz="2400" b="1" i="0" u="none" strike="noStrike" cap="none" spc="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</a:rPr>
              <a:t>And we will also try to improve UI of the System.</a:t>
            </a:r>
            <a:endParaRPr sz="2400" b="0" strike="noStrike" spc="0">
              <a:latin typeface="Arial"/>
            </a:endParaRPr>
          </a:p>
          <a:p>
            <a:pPr marL="274320" indent="-274320">
              <a:lnSpc>
                <a:spcPct val="10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r>
              <a:rPr lang="en-US" sz="2400" b="1" i="0" u="none" strike="noStrike" cap="none" spc="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</a:rPr>
              <a:t>We will try to add some automation in this system that can reduce the burden of the Admin</a:t>
            </a:r>
            <a:endParaRPr sz="2400" b="0" strike="noStrike" spc="0">
              <a:latin typeface="Arial"/>
            </a:endParaRPr>
          </a:p>
          <a:p>
            <a:pPr>
              <a:defRPr/>
            </a:pPr>
            <a:endParaRPr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4225676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702540" y="288636"/>
            <a:ext cx="7467599" cy="797069"/>
          </a:xfrm>
        </p:spPr>
        <p:txBody>
          <a:bodyPr/>
          <a:lstStyle/>
          <a:p>
            <a:pPr>
              <a:defRPr/>
            </a:pPr>
            <a:r>
              <a:rPr lang="en-US"/>
              <a:t>Project video</a:t>
            </a:r>
            <a:endParaRPr lang="en-IN"/>
          </a:p>
        </p:txBody>
      </p:sp>
      <p:pic>
        <p:nvPicPr>
          <p:cNvPr id="1339179695" name="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/>
        </p:blipFill>
        <p:spPr bwMode="auto">
          <a:xfrm flipH="0" flipV="0">
            <a:off x="275681" y="1313295"/>
            <a:ext cx="8471477" cy="4935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References &amp; Bibliography</a:t>
            </a:r>
            <a:endParaRPr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380286097" name="PlaceHolder 2"/>
          <p:cNvSpPr>
            <a:spLocks noGrp="1"/>
          </p:cNvSpPr>
          <p:nvPr/>
        </p:nvSpPr>
        <p:spPr bwMode="auto">
          <a:xfrm>
            <a:off x="457200" y="1600200"/>
            <a:ext cx="3609360" cy="4872240"/>
          </a:xfrm>
          <a:prstGeom prst="rect">
            <a:avLst/>
          </a:prstGeom>
          <a:noFill/>
          <a:ln w="0">
            <a:noFill/>
          </a:ln>
        </p:spPr>
        <p:txBody>
          <a:bodyPr vertOverflow="overflow" horzOverflow="overflow" vert="horz" wrap="square" lIns="90000" tIns="45000" rIns="90000" bIns="45000" numCol="1" spcCol="0" rtlCol="0" fromWordArt="0" anchor="t" anchorCtr="0" forceAA="0" compatLnSpc="0">
            <a:normAutofit fontScale="95000" lnSpcReduction="1000"/>
          </a:bodyPr>
          <a:lstStyle>
            <a:lvl1pPr marL="274320" indent="-274320" algn="l">
              <a:spcBef>
                <a:spcPts val="599"/>
              </a:spcBef>
              <a:buClr>
                <a:schemeClr val="accent1"/>
              </a:buClr>
              <a:buSzPct val="70000"/>
              <a:buFont typeface="Wingdings"/>
              <a:buChar char="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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>
              <a:spcBef>
                <a:spcPts val="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>
              <a:spcBef>
                <a:spcPts val="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>
              <a:spcBef>
                <a:spcPts val="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>
              <a:spcBef>
                <a:spcPts val="0"/>
              </a:spcBef>
              <a:buClr>
                <a:schemeClr val="accent1"/>
              </a:buClr>
              <a:buChar char="•"/>
              <a:defRPr sz="16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>
              <a:spcBef>
                <a:spcPts val="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>
              <a:spcBef>
                <a:spcPts val="0"/>
              </a:spcBef>
              <a:buClr>
                <a:schemeClr val="accent2"/>
              </a:buClr>
              <a:buChar char="•"/>
              <a:defRPr sz="1400" cap="small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>
              <a:spcBef>
                <a:spcPts val="0"/>
              </a:spcBef>
              <a:buClr>
                <a:schemeClr val="accent1">
                  <a:shade val="75000"/>
                </a:schemeClr>
              </a:buClr>
              <a:buChar char="•"/>
              <a:defRPr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r>
              <a:rPr lang="en-US" sz="2000" b="1" strike="noStrike" spc="0">
                <a:solidFill>
                  <a:srgbClr val="000000"/>
                </a:solidFill>
                <a:latin typeface="Times New Roman"/>
                <a:ea typeface="Calibri"/>
              </a:rPr>
              <a:t>Website:</a:t>
            </a:r>
            <a:endParaRPr lang="en-IN" sz="20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u="sng" strike="noStrike" spc="0">
                <a:solidFill>
                  <a:srgbClr val="D2611C"/>
                </a:solidFill>
                <a:latin typeface="Times New Roman"/>
                <a:ea typeface="Times New Roman"/>
                <a:hlinkClick r:id="rId3" tooltip="https://www.djangoproject.com/"/>
              </a:rPr>
              <a:t>https://in.php.net/</a:t>
            </a:r>
            <a:endParaRPr lang="en-IN" sz="18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u="sng" strike="noStrike" spc="0">
                <a:solidFill>
                  <a:srgbClr val="D2611C"/>
                </a:solidFill>
                <a:latin typeface="Times New Roman"/>
                <a:ea typeface="Times New Roman"/>
                <a:hlinkClick r:id="rId4" tooltip="https://dev.mysql.com/doc/"/>
              </a:rPr>
              <a:t>https://dev.mysql.com/doc/</a:t>
            </a:r>
            <a:endParaRPr lang="en-IN" sz="18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u="sng" strike="noStrike" spc="0">
                <a:solidFill>
                  <a:srgbClr val="D2611C"/>
                </a:solidFill>
                <a:latin typeface="Times New Roman"/>
                <a:ea typeface="Times New Roman"/>
                <a:hlinkClick r:id="rId5" tooltip="https://github.com/"/>
              </a:rPr>
              <a:t>https://github.com/</a:t>
            </a:r>
            <a:endParaRPr lang="en-IN" sz="18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u="sng" strike="noStrike" spc="0">
                <a:solidFill>
                  <a:srgbClr val="D2611C"/>
                </a:solidFill>
                <a:latin typeface="Times New Roman"/>
                <a:ea typeface="Times New Roman"/>
                <a:hlinkClick r:id="rId6" tooltip="https://stackoverflow.com/"/>
              </a:rPr>
              <a:t>https://stackoverflow.com/</a:t>
            </a:r>
            <a:endParaRPr lang="en-IN" sz="18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u="sng" strike="noStrike" spc="0">
                <a:solidFill>
                  <a:srgbClr val="D2611C"/>
                </a:solidFill>
                <a:latin typeface="Times New Roman"/>
                <a:ea typeface="Times New Roman"/>
                <a:hlinkClick r:id="rId7" tooltip="https://www.quora.com/"/>
              </a:rPr>
              <a:t>https://www.quora.com/</a:t>
            </a:r>
            <a:endParaRPr lang="en-IN" sz="18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u="sng" strike="noStrike" spc="0">
                <a:solidFill>
                  <a:srgbClr val="D2611C"/>
                </a:solidFill>
                <a:latin typeface="Times New Roman"/>
                <a:ea typeface="Times New Roman"/>
                <a:hlinkClick r:id="rId8" tooltip="https://docs.microsoft.com/en-us"/>
              </a:rPr>
              <a:t>https://w3schools.com/</a:t>
            </a:r>
            <a:endParaRPr lang="en-IN" sz="18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u="sng" strike="noStrike" spc="0">
                <a:solidFill>
                  <a:srgbClr val="D2611C"/>
                </a:solidFill>
                <a:latin typeface="Times New Roman"/>
                <a:ea typeface="Times New Roman"/>
                <a:hlinkClick r:id="rId9" tooltip="https://www.geeksforgeeks.org/"/>
              </a:rPr>
              <a:t>https://www.geeksforgeeks.org/</a:t>
            </a:r>
            <a:endParaRPr lang="en-IN" sz="18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u="sng" strike="noStrike" spc="0">
                <a:solidFill>
                  <a:srgbClr val="D2611C"/>
                </a:solidFill>
                <a:latin typeface="Times New Roman"/>
                <a:ea typeface="Times New Roman"/>
                <a:hlinkClick r:id="rId10" tooltip="https://www.khanacademy.org/"/>
              </a:rPr>
              <a:t>https://www.khanacademy.org/</a:t>
            </a:r>
            <a:endParaRPr lang="en-IN" sz="1800" b="0" strike="noStrike" spc="0">
              <a:latin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  <a:defRPr/>
            </a:pPr>
            <a:endParaRPr lang="en-IN" sz="2400" b="0" strike="noStrike" spc="0">
              <a:latin typeface="Arial"/>
            </a:endParaRPr>
          </a:p>
        </p:txBody>
      </p:sp>
      <p:sp>
        <p:nvSpPr>
          <p:cNvPr id="1703907026" name="Content Placeholder 2"/>
          <p:cNvSpPr/>
          <p:nvPr/>
        </p:nvSpPr>
        <p:spPr bwMode="auto">
          <a:xfrm>
            <a:off x="5076000" y="1600200"/>
            <a:ext cx="3249360" cy="4872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74320" indent="-274320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r>
              <a:rPr lang="en-US" sz="2000" b="1" strike="noStrike" spc="0">
                <a:solidFill>
                  <a:srgbClr val="000000"/>
                </a:solidFill>
                <a:latin typeface="Times New Roman"/>
                <a:ea typeface="Calibri"/>
              </a:rPr>
              <a:t>Book:</a:t>
            </a:r>
            <a:endParaRPr lang="en-IN" sz="20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 PHP in Advanced</a:t>
            </a:r>
            <a:endParaRPr lang="en-IN" sz="18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SQL </a:t>
            </a:r>
            <a:r>
              <a:rPr lang="en-US" sz="18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Beginners </a:t>
            </a:r>
            <a:r>
              <a:rPr lang="en-IN" sz="18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Guide</a:t>
            </a:r>
            <a:endParaRPr lang="en-IN" sz="1800" b="0" strike="noStrike" spc="0">
              <a:latin typeface="Arial"/>
            </a:endParaRPr>
          </a:p>
          <a:p>
            <a:pPr marL="274320" indent="-274320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Wingdings"/>
              <a:buChar char=""/>
              <a:defRPr/>
            </a:pPr>
            <a:r>
              <a:rPr lang="en-US" sz="2000" b="1" strike="noStrike" spc="0">
                <a:solidFill>
                  <a:srgbClr val="000000"/>
                </a:solidFill>
                <a:latin typeface="Times New Roman"/>
                <a:ea typeface="Calibri"/>
              </a:rPr>
              <a:t>Other Resources:</a:t>
            </a:r>
            <a:endParaRPr lang="en-IN" sz="20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Some Journals</a:t>
            </a:r>
            <a:endParaRPr lang="en-IN" sz="1800" b="0" strike="noStrike" spc="0">
              <a:latin typeface="Arial"/>
            </a:endParaRPr>
          </a:p>
          <a:p>
            <a:pPr marL="343079" indent="-343079">
              <a:lnSpc>
                <a:spcPct val="150000"/>
              </a:lnSpc>
              <a:spcBef>
                <a:spcPts val="600"/>
              </a:spcBef>
              <a:spcAft>
                <a:spcPts val="1000"/>
              </a:spcAft>
              <a:buClr>
                <a:srgbClr val="FE8637"/>
              </a:buClr>
              <a:buSzPct val="70000"/>
              <a:buFont typeface="Century Schoolbook"/>
              <a:buAutoNum type="arabicPeriod"/>
              <a:defRPr/>
            </a:pPr>
            <a:r>
              <a:rPr lang="en-IN" sz="18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YouTube</a:t>
            </a:r>
            <a:endParaRPr lang="en-IN" sz="1800" b="0" strike="noStrike" spc="0">
              <a:latin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  <a:defRPr/>
            </a:pPr>
            <a:endParaRPr lang="en-IN" sz="2400" b="0" strike="noStrike" spc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882417910" name=" 1882417909"/>
          <p:cNvSpPr/>
          <p:nvPr/>
        </p:nvSpPr>
        <p:spPr bwMode="auto">
          <a:xfrm>
            <a:off x="2195736" y="2727942"/>
            <a:ext cx="5256584" cy="1402115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/>
            <a:spAutoFit/>
          </a:bodyPr>
          <a:lstStyle/>
          <a:p>
            <a:pPr>
              <a:defRPr/>
            </a:pPr>
            <a:endParaRPr/>
          </a:p>
          <a:p>
            <a:pPr>
              <a:defRPr/>
            </a:pPr>
            <a:r>
              <a:rPr sz="5000" b="0" i="0" u="none">
                <a:solidFill>
                  <a:srgbClr val="575F6D"/>
                </a:solidFill>
                <a:latin typeface="Century Schoolbook"/>
                <a:ea typeface="Century Schoolbook"/>
                <a:cs typeface="Century Schoolbook"/>
              </a:rPr>
              <a:t>Thank you !!!</a:t>
            </a:r>
            <a:br>
              <a:rPr sz="5000" b="0" i="0" u="none">
                <a:solidFill>
                  <a:srgbClr val="575F6D"/>
                </a:solidFill>
                <a:latin typeface="Century Schoolbook"/>
                <a:ea typeface="Century Schoolbook"/>
                <a:cs typeface="Century Schoolbook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IN"/>
              <a:t>Comparison of new system with existing system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IN"/>
              <a:t>There will be a feature of raising ticket issues and tracking the tickets module which will help the customer to solve their queries.</a:t>
            </a:r>
            <a:endParaRPr/>
          </a:p>
          <a:p>
            <a:pPr>
              <a:defRPr/>
            </a:pPr>
            <a:r>
              <a:rPr lang="en-IN"/>
              <a:t>There will be </a:t>
            </a:r>
            <a:r>
              <a:rPr lang="en-IN"/>
              <a:t>seperate</a:t>
            </a:r>
            <a:r>
              <a:rPr lang="en-IN"/>
              <a:t> control panel for both Customers and Admin.</a:t>
            </a:r>
            <a:endParaRPr/>
          </a:p>
          <a:p>
            <a:pPr>
              <a:defRPr/>
            </a:pPr>
            <a:r>
              <a:rPr lang="en-IN"/>
              <a:t>This project is developed in PHP Language, so it is easier to use and manage.</a:t>
            </a:r>
            <a:endParaRPr/>
          </a:p>
          <a:p>
            <a:pPr>
              <a:defRPr/>
            </a:pPr>
            <a:r>
              <a:rPr lang="en-IN"/>
              <a:t>Previous systems doesn’t have modules like Insurer and Policy, which provide easier accessibility to both users and admins.</a:t>
            </a:r>
            <a:endParaRPr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04800" y="381000"/>
            <a:ext cx="8534400" cy="75895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Technology and HW, SW Requirement Specification</a:t>
            </a:r>
            <a:endParaRPr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1681858210" name="PlaceHolder 2"/>
          <p:cNvSpPr/>
          <p:nvPr/>
        </p:nvSpPr>
        <p:spPr bwMode="auto">
          <a:xfrm>
            <a:off x="457200" y="1422000"/>
            <a:ext cx="7465680" cy="5244119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41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1" strike="noStrike" spc="0">
                <a:solidFill>
                  <a:srgbClr val="575F6D"/>
                </a:solidFill>
                <a:latin typeface="Times New Roman"/>
                <a:ea typeface="Times New Roman"/>
              </a:rPr>
              <a:t>Programming language is used to proposed this System is PHP Language and MySQL server.</a:t>
            </a:r>
            <a:endParaRPr lang="en-IN" sz="2000" b="0" strike="noStrike" spc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1" strike="noStrike" spc="0">
                <a:solidFill>
                  <a:srgbClr val="575F6D"/>
                </a:solidFill>
                <a:latin typeface="Times New Roman"/>
                <a:ea typeface="Times New Roman"/>
              </a:rPr>
              <a:t>Code will be implemented in Microsoft Visual Studio Code.</a:t>
            </a:r>
            <a:endParaRPr lang="en-IN" sz="2000" b="0" strike="noStrike" spc="0">
              <a:latin typeface="Arial"/>
            </a:endParaRPr>
          </a:p>
          <a:p>
            <a:pPr>
              <a:lnSpc>
                <a:spcPct val="100000"/>
              </a:lnSpc>
              <a:spcBef>
                <a:spcPts val="1413"/>
              </a:spcBef>
              <a:buNone/>
              <a:defRPr/>
            </a:pPr>
            <a:r>
              <a:rPr lang="en-US" sz="2000" b="1" strike="noStrike" spc="0">
                <a:solidFill>
                  <a:srgbClr val="C9211E"/>
                </a:solidFill>
                <a:latin typeface="Times New Roman"/>
                <a:ea typeface="Times New Roman"/>
              </a:rPr>
              <a:t>Hardware Requirements:</a:t>
            </a:r>
            <a:endParaRPr lang="en-IN" sz="2000" b="0" strike="noStrike" spc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Pentium IV Processor</a:t>
            </a:r>
            <a:endParaRPr lang="en-IN" sz="2000" b="0" strike="noStrike" spc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Storage – 50 GB or more</a:t>
            </a:r>
            <a:endParaRPr lang="en-IN" sz="2000" b="0" strike="noStrike" spc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Ram – 2 GB or more</a:t>
            </a:r>
            <a:endParaRPr lang="en-IN" sz="2000" b="0" strike="noStrike" spc="0">
              <a:latin typeface="Arial"/>
            </a:endParaRPr>
          </a:p>
          <a:p>
            <a:pPr>
              <a:lnSpc>
                <a:spcPct val="100000"/>
              </a:lnSpc>
              <a:spcBef>
                <a:spcPts val="1413"/>
              </a:spcBef>
              <a:buNone/>
              <a:defRPr/>
            </a:pPr>
            <a:r>
              <a:rPr lang="en-US" sz="2000" b="1" strike="noStrike" spc="0">
                <a:solidFill>
                  <a:srgbClr val="C9211E"/>
                </a:solidFill>
                <a:latin typeface="Times New Roman"/>
                <a:ea typeface="Times New Roman"/>
              </a:rPr>
              <a:t>Software Requirements:</a:t>
            </a:r>
            <a:endParaRPr lang="en-IN" sz="2000" b="0" strike="noStrike" spc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Windows 7 or any Linux Distro or MACOS</a:t>
            </a:r>
            <a:endParaRPr lang="en-IN" sz="2000" b="0" strike="noStrike" spc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PHP Triad (PHP5.6, MySQL, Apache, </a:t>
            </a:r>
            <a:r>
              <a:rPr lang="en-US" sz="20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PHPMyAdmin</a:t>
            </a:r>
            <a:r>
              <a:rPr lang="en-US" sz="20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lang="en-IN" sz="2000" b="0" strike="noStrike" spc="0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0">
                <a:solidFill>
                  <a:srgbClr val="000000"/>
                </a:solidFill>
                <a:latin typeface="Times New Roman"/>
                <a:ea typeface="Times New Roman"/>
              </a:rPr>
              <a:t>Any IDE (Code Editor like VS Code) and updated Browser</a:t>
            </a:r>
            <a:endParaRPr lang="en-IN" sz="2000" b="0" strike="noStrike" spc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Modules and its short description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 bwMode="auto">
          <a:xfrm>
            <a:off x="457199" y="1904999"/>
            <a:ext cx="7467599" cy="4387523"/>
          </a:xfrm>
        </p:spPr>
        <p:txBody>
          <a:bodyPr/>
          <a:lstStyle/>
          <a:p>
            <a:pPr>
              <a:defRPr/>
            </a:pPr>
            <a:r>
              <a:rPr lang="en-US"/>
              <a:t>This system is consist of two module -</a:t>
            </a:r>
            <a:endParaRPr/>
          </a:p>
          <a:p>
            <a:pPr marL="0" indent="0">
              <a:buClr>
                <a:schemeClr val="accent1"/>
              </a:buClr>
              <a:buSzPct val="70000"/>
              <a:buFont typeface="Wingdings"/>
              <a:buNone/>
              <a:defRPr/>
            </a:pPr>
            <a:r>
              <a:rPr lang="en-US"/>
              <a:t>	1) User Module</a:t>
            </a:r>
            <a:endParaRPr/>
          </a:p>
          <a:p>
            <a:pPr marL="0" indent="0">
              <a:buClr>
                <a:schemeClr val="accent1"/>
              </a:buClr>
              <a:buSzPct val="70000"/>
              <a:buFont typeface="Wingdings"/>
              <a:buNone/>
              <a:defRPr/>
            </a:pPr>
            <a:r>
              <a:rPr lang="en-US"/>
              <a:t>	2) Admin Module</a:t>
            </a:r>
            <a:endParaRPr/>
          </a:p>
          <a:p>
            <a:pPr marL="0" indent="0">
              <a:buClr>
                <a:schemeClr val="accent1"/>
              </a:buClr>
              <a:buSzPct val="70000"/>
              <a:buFont typeface="Wingdings"/>
              <a:buNone/>
              <a:defRPr/>
            </a:pPr>
            <a:endParaRPr lang="en-US"/>
          </a:p>
          <a:p>
            <a:pPr marL="0" indent="0">
              <a:buClr>
                <a:schemeClr val="accent1"/>
              </a:buClr>
              <a:buSzPct val="70000"/>
              <a:buFont typeface="Wingdings"/>
              <a:buNone/>
              <a:defRPr/>
            </a:pPr>
            <a:endParaRPr lang="en-US"/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b="1"/>
              <a:t>User Module</a:t>
            </a:r>
            <a:endParaRPr/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b="0"/>
              <a:t>This module having two sections -</a:t>
            </a:r>
            <a:endParaRPr/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b="0"/>
              <a:t>	1) Insurance</a:t>
            </a:r>
            <a:endParaRPr/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b="0"/>
              <a:t>	2) Ticket</a:t>
            </a:r>
            <a:endParaRPr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1676624" name="Tit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Modules and its short description</a:t>
            </a:r>
            <a:endParaRPr/>
          </a:p>
        </p:txBody>
      </p:sp>
      <p:sp>
        <p:nvSpPr>
          <p:cNvPr id="1301098023" name="Content Placeholder 1"/>
          <p:cNvSpPr>
            <a:spLocks noGrp="1"/>
          </p:cNvSpPr>
          <p:nvPr>
            <p:ph sz="quarter"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b="1"/>
              <a:t>Admin Module</a:t>
            </a:r>
            <a:endParaRPr/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module having seven sections -</a:t>
            </a:r>
            <a:endParaRPr sz="2400" b="0"/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1) Login</a:t>
            </a:r>
            <a:endParaRPr sz="2400" b="0"/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2) Registration</a:t>
            </a:r>
            <a:endParaRPr lang="en-US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Century Schoolbook"/>
                <a:ea typeface="Arial"/>
                <a:cs typeface="Arial"/>
              </a:rPr>
              <a:t>	3) Insurance Category</a:t>
            </a:r>
            <a:endParaRPr lang="en-US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Century Schoolbook"/>
                <a:ea typeface="Arial"/>
                <a:cs typeface="Arial"/>
              </a:rPr>
              <a:t>	4) Insurance Sub-category</a:t>
            </a:r>
            <a:endParaRPr lang="en-US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Century Schoolbook"/>
                <a:ea typeface="Arial"/>
                <a:cs typeface="Arial"/>
              </a:rPr>
              <a:t>	5) Insurance Policy</a:t>
            </a:r>
            <a:endParaRPr lang="en-US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Century Schoolbook"/>
                <a:ea typeface="Arial"/>
                <a:cs typeface="Arial"/>
              </a:rPr>
              <a:t>	6) User Details</a:t>
            </a:r>
            <a:endParaRPr lang="en-US" sz="2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Century Schoolbook"/>
                <a:ea typeface="Arial"/>
                <a:cs typeface="Arial"/>
              </a:rPr>
              <a:t>	7) Policy Holders</a:t>
            </a:r>
            <a:endParaRPr lang="en-US" sz="2400" b="0" i="0" u="none" strike="noStrike" cap="none" spc="0">
              <a:solidFill>
                <a:schemeClr val="tx1"/>
              </a:solidFill>
              <a:latin typeface="Century Schoolbook"/>
              <a:ea typeface="Arial"/>
              <a:cs typeface="Arial"/>
            </a:endParaRPr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Century Schoolbook"/>
                <a:ea typeface="Arial"/>
                <a:cs typeface="Arial"/>
              </a:rPr>
              <a:t>	8) Tickets</a:t>
            </a:r>
            <a:endParaRPr lang="en-US" sz="2400" b="0" i="0" u="none" strike="noStrike" cap="none" spc="0">
              <a:solidFill>
                <a:schemeClr val="tx1"/>
              </a:solidFill>
              <a:latin typeface="Century Schoolbook"/>
              <a:ea typeface="Arial"/>
              <a:cs typeface="Arial"/>
            </a:endParaRPr>
          </a:p>
          <a:p>
            <a:pPr marL="0" indent="0">
              <a:buClr>
                <a:schemeClr val="accent1"/>
              </a:buClr>
              <a:buSzPct val="70000"/>
              <a:buFont typeface="Arial"/>
              <a:buNone/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Century Schoolbook"/>
                <a:ea typeface="Arial"/>
                <a:cs typeface="Arial"/>
              </a:rPr>
              <a:t>	9) Insurance</a:t>
            </a:r>
            <a:endParaRPr lang="en-US" sz="2400" b="0" i="0" u="none" strike="noStrike" cap="none" spc="0">
              <a:solidFill>
                <a:schemeClr val="tx1"/>
              </a:solidFill>
              <a:latin typeface="Century Schoolbook"/>
              <a:ea typeface="Arial"/>
              <a:cs typeface="Arial"/>
            </a:endParaRPr>
          </a:p>
          <a:p>
            <a:pPr>
              <a:buClr>
                <a:schemeClr val="accent1"/>
              </a:buClr>
              <a:buSzPct val="70000"/>
              <a:buFont typeface="Arial"/>
              <a:buChar char="•"/>
              <a:defRPr/>
            </a:pPr>
            <a:r>
              <a:rPr lang="en-US" b="0"/>
              <a:t>Both users can view, update their profile and change there password.</a:t>
            </a:r>
            <a:endParaRPr b="0"/>
          </a:p>
        </p:txBody>
      </p:sp>
      <p:sp>
        <p:nvSpPr>
          <p:cNvPr id="1775274516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Features and its short description</a:t>
            </a:r>
            <a:endParaRPr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 bwMode="auto"/>
        <p:txBody>
          <a:bodyPr/>
          <a:lstStyle/>
          <a:p>
            <a:pPr marL="0" indent="0">
              <a:buClr>
                <a:schemeClr val="accent1"/>
              </a:buClr>
              <a:buSzPct val="70000"/>
              <a:buFont typeface="Wingdings"/>
              <a:buNone/>
              <a:defRPr/>
            </a:pPr>
            <a:r>
              <a:rPr lang="en-US"/>
              <a:t>Some features of this system are -</a:t>
            </a:r>
            <a:endParaRPr/>
          </a:p>
          <a:p>
            <a:pPr>
              <a:defRPr/>
            </a:pPr>
            <a:r>
              <a:rPr lang="en-US" b="1"/>
              <a:t>PHP Triad:</a:t>
            </a:r>
            <a:r>
              <a:rPr lang="en-US"/>
              <a:t> It is widely used general purpose language that is especially suited for web development and can be embedded into HTML. It primarily acts as a filter, taking input from a file or stream containing text and it automatically detect the language of the user.</a:t>
            </a:r>
            <a:endParaRPr/>
          </a:p>
          <a:p>
            <a:pPr>
              <a:defRPr/>
            </a:pPr>
            <a:r>
              <a:rPr lang="en-US" b="1"/>
              <a:t>Speed Optimization: </a:t>
            </a:r>
            <a:r>
              <a:rPr lang="en-US" b="0"/>
              <a:t>PHP scripts are normally kept as human-readable source code, even on production web-servers. In this case scripts will be compiled at run time by the PHP engine, which increases their execution time.</a:t>
            </a:r>
            <a:endParaRPr b="0"/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2" y="5733256"/>
            <a:ext cx="644082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7513745" name="Tit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/>
              <a:t>Features and its short description</a:t>
            </a:r>
            <a:endParaRPr/>
          </a:p>
        </p:txBody>
      </p:sp>
      <p:sp>
        <p:nvSpPr>
          <p:cNvPr id="778700968" name="Content Placeholder 1"/>
          <p:cNvSpPr>
            <a:spLocks noGrp="1"/>
          </p:cNvSpPr>
          <p:nvPr>
            <p:ph sz="quarter" idx="1"/>
          </p:nvPr>
        </p:nvSpPr>
        <p:spPr bwMode="auto"/>
        <p:txBody>
          <a:bodyPr/>
          <a:lstStyle/>
          <a:p>
            <a:pPr marL="0" indent="0">
              <a:buClr>
                <a:schemeClr val="accent1"/>
              </a:buClr>
              <a:buSzPct val="70000"/>
              <a:buFont typeface="Wingdings"/>
              <a:buNone/>
              <a:defRPr/>
            </a:pPr>
            <a:r>
              <a:rPr lang="en-US"/>
              <a:t>Some features of this system are -</a:t>
            </a:r>
            <a:endParaRPr/>
          </a:p>
          <a:p>
            <a:pPr>
              <a:defRPr/>
            </a:pPr>
            <a:r>
              <a:rPr lang="en-US" b="1"/>
              <a:t>Security: </a:t>
            </a:r>
            <a:r>
              <a:rPr lang="en-US" b="0"/>
              <a:t>There are advanced protection patches such as Suhosin and Hardening-Patch, especially designed for web hosting environments. With respect to security the code itself, PHP code can be obfuscated to make it difficult to read while remaining funtional.</a:t>
            </a:r>
            <a:endParaRPr b="0"/>
          </a:p>
        </p:txBody>
      </p:sp>
      <p:sp>
        <p:nvSpPr>
          <p:cNvPr id="1308648840" name="Action Button: Home 3">
            <a:hlinkClick r:id="rId2" action="ppaction://hlinksldjump" highlightClick="1"/>
          </p:cNvPr>
          <p:cNvSpPr/>
          <p:nvPr/>
        </p:nvSpPr>
        <p:spPr bwMode="auto">
          <a:xfrm>
            <a:off x="8104381" y="5733255"/>
            <a:ext cx="644081" cy="648072"/>
          </a:xfrm>
          <a:prstGeom prst="actionButtonHome">
            <a:avLst/>
          </a:prstGeom>
          <a:solidFill>
            <a:schemeClr val="accent1"/>
          </a:solidFill>
          <a:ln>
            <a:gradFill>
              <a:gsLst>
                <a:gs pos="0">
                  <a:schemeClr val="tx1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Arial"/>
        <a:cs typeface="Arial"/>
      </a:majorFont>
      <a:minorFont>
        <a:latin typeface="Century Schoolbook"/>
        <a:ea typeface="Arial"/>
        <a:cs typeface="Arial"/>
      </a:minorFont>
    </a:fontScheme>
    <a:fmtScheme name="Oriel">
      <a:fillStyleLst>
        <a:solidFill>
          <a:schemeClr val="phClr"/>
        </a:solidFill>
        <a:gradFill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/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algn="tl" flip="y" sx="40000" sy="50000" tx="0" ty="0"/>
        </a:blip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0</Words>
  <Application>ONLYOFFICE/7.3.0.184</Application>
  <DocSecurity>0</DocSecurity>
  <PresentationFormat>On-screen Show (4:3)</PresentationFormat>
  <Paragraphs>0</Paragraphs>
  <Slides>35</Slides>
  <Notes>35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your project</dc:title>
  <dc:subject/>
  <dc:creator>parul</dc:creator>
  <cp:keywords/>
  <dc:description/>
  <dc:identifier/>
  <dc:language/>
  <cp:lastModifiedBy/>
  <cp:revision>63</cp:revision>
  <dcterms:created xsi:type="dcterms:W3CDTF">2017-10-03T10:36:15Z</dcterms:created>
  <dcterms:modified xsi:type="dcterms:W3CDTF">2023-02-15T08:31:43Z</dcterms:modified>
  <cp:category/>
  <cp:contentStatus/>
  <cp:version/>
</cp:coreProperties>
</file>